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443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59" r:id="rId4"/>
    <p:sldId id="260" r:id="rId5"/>
    <p:sldId id="261" r:id="rId6"/>
    <p:sldId id="309" r:id="rId7"/>
    <p:sldId id="263" r:id="rId8"/>
    <p:sldId id="265" r:id="rId9"/>
    <p:sldId id="266" r:id="rId10"/>
    <p:sldId id="310" r:id="rId11"/>
    <p:sldId id="296" r:id="rId12"/>
    <p:sldId id="313" r:id="rId13"/>
    <p:sldId id="297" r:id="rId14"/>
    <p:sldId id="275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D55E4F1B-7691-472D-8FE4-AD4E6AF5DDC0}">
          <p14:sldIdLst>
            <p14:sldId id="257"/>
            <p14:sldId id="258"/>
            <p14:sldId id="259"/>
            <p14:sldId id="260"/>
            <p14:sldId id="261"/>
            <p14:sldId id="309"/>
            <p14:sldId id="263"/>
            <p14:sldId id="265"/>
            <p14:sldId id="266"/>
            <p14:sldId id="310"/>
            <p14:sldId id="296"/>
            <p14:sldId id="313"/>
            <p14:sldId id="297"/>
            <p14:sldId id="275"/>
          </p14:sldIdLst>
        </p14:section>
        <p14:section name=" Image Descriptions for Unsighted Students" id="{4F1C26C5-C5E2-49BE-BC03-F10F828DB04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b Staab" initials="DMS" lastIdx="5" clrIdx="0"/>
  <p:cmAuthor id="1" name="Dr. James Weber" initials="JW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44546A"/>
    <a:srgbClr val="125F9A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5" autoAdjust="0"/>
    <p:restoredTop sz="71799" autoAdjust="0"/>
  </p:normalViewPr>
  <p:slideViewPr>
    <p:cSldViewPr>
      <p:cViewPr varScale="1">
        <p:scale>
          <a:sx n="55" d="100"/>
          <a:sy n="55" d="100"/>
        </p:scale>
        <p:origin x="183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5" d="100"/>
        <a:sy n="4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A75E656B-BBBB-44A8-AB2E-88490E87B22B}" type="datetime1">
              <a:rPr lang="en-US" altLang="en-US"/>
              <a:pPr>
                <a:defRPr/>
              </a:pPr>
              <a:t>2/14/2020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D62DF386-975C-425E-A9C3-5C57D4994B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10046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3ACACD8F-93CC-434D-94EB-C5A2FA1EF1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7348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CACD8F-93CC-434D-94EB-C5A2FA1EF13A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0296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http://files.visir-network.eu/wp-content/uploads/2012/06/consult.jpg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E5B1D2F-B4FB-450E-8606-0C67BB160F08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7921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Stakeholder organizations bring a number of distinct strengths: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Alert companies to emerging issues.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Give a firm access to information via networking.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Technical or scientific expertise in specific areas.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Better result in the eyes of the public.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Meet the society’s expectations and generate good solutions.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Improve a company’s reputation.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CACD8F-93CC-434D-94EB-C5A2FA1EF13A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4407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Environmental Analysis: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A method managers use to gather information about external issues and trends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44546A"/>
                </a:solidFill>
                <a:latin typeface="Calibri" panose="020F0502020204030204" pitchFamily="34" charset="0"/>
              </a:rPr>
              <a:t>to develop an organizational strategy that minimizes threats and takes advantage of new opportunities.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sz="1200" dirty="0">
              <a:solidFill>
                <a:srgbClr val="44546A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44546A"/>
                </a:solidFill>
                <a:latin typeface="Calibri" panose="020F0502020204030204" pitchFamily="34" charset="0"/>
              </a:rPr>
              <a:t>Environmental Intelligence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The systematic and continuous process of gathering, analyzing, and managing external information about the organization’s competitors that can affect the organization’s plans, decisions, and operations.</a:t>
            </a:r>
            <a:r>
              <a:rPr lang="en-US" altLang="en-US" sz="1200" dirty="0">
                <a:solidFill>
                  <a:srgbClr val="44546A"/>
                </a:solidFill>
                <a:latin typeface="Calibri" panose="020F0502020204030204" pitchFamily="34" charset="0"/>
              </a:rPr>
              <a:t> With the need to comply with all applicable laws, and to follow the </a:t>
            </a:r>
            <a:r>
              <a:rPr lang="en-US" altLang="en-US" sz="1100" dirty="0">
                <a:solidFill>
                  <a:srgbClr val="44546A"/>
                </a:solidFill>
                <a:latin typeface="Calibri" panose="020F0502020204030204" pitchFamily="34" charset="0"/>
              </a:rPr>
              <a:t>professional standards of fairness and honesty.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sz="1200" dirty="0">
              <a:solidFill>
                <a:srgbClr val="44546A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CACD8F-93CC-434D-94EB-C5A2FA1EF13A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48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CACD8F-93CC-434D-94EB-C5A2FA1EF13A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8186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F13A65A-EC8B-4BE4-9D21-0F6D6589818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0517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8125" indent="-238125" eaLnBrk="1" hangingPunct="1">
              <a:buFont typeface="Wingdings" panose="05000000000000000000" pitchFamily="2" charset="2"/>
              <a:buAutoNum type="arabicPeriod"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Identify Issue</a:t>
            </a:r>
          </a:p>
          <a:p>
            <a:pPr marL="739775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Anticipating emerging concerns, or </a:t>
            </a:r>
            <a:r>
              <a:rPr lang="ja-JP" altLang="en-US" dirty="0"/>
              <a:t>“</a:t>
            </a:r>
            <a:r>
              <a:rPr lang="en-US" altLang="ja-JP" dirty="0"/>
              <a:t>horizon</a:t>
            </a:r>
            <a:r>
              <a:rPr lang="ja-JP" altLang="en-US" dirty="0"/>
              <a:t>”</a:t>
            </a:r>
            <a:r>
              <a:rPr lang="en-US" altLang="ja-JP" dirty="0"/>
              <a:t> issues.</a:t>
            </a:r>
          </a:p>
          <a:p>
            <a:pPr marL="238125" indent="-238125" eaLnBrk="1" hangingPunct="1">
              <a:buFont typeface="Wingdings" panose="05000000000000000000" pitchFamily="2" charset="2"/>
              <a:buAutoNum type="arabicPeriod" startAt="2"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Analyze Issue</a:t>
            </a:r>
          </a:p>
          <a:p>
            <a:pPr marL="739775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Organizations must understand how the issue is likely to evolve, and how it is likely to affect them. </a:t>
            </a:r>
          </a:p>
          <a:p>
            <a:pPr marL="238125" indent="-238125" eaLnBrk="1" hangingPunct="1">
              <a:buFont typeface="Wingdings" panose="05000000000000000000" pitchFamily="2" charset="2"/>
              <a:buAutoNum type="arabicPeriod" startAt="2"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Generate Options</a:t>
            </a:r>
          </a:p>
          <a:p>
            <a:pPr marL="739775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Requires complex judgments that incorporate ethical considerations </a:t>
            </a:r>
            <a:r>
              <a:rPr lang="en-US" altLang="ja-JP" dirty="0"/>
              <a:t>like the company’s reputation.</a:t>
            </a:r>
          </a:p>
          <a:p>
            <a:pPr marL="238125" indent="-238125" eaLnBrk="1" hangingPunct="1">
              <a:buFont typeface="Wingdings" panose="05000000000000000000" pitchFamily="2" charset="2"/>
              <a:buAutoNum type="arabicPeriod" startAt="4"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Take Action</a:t>
            </a:r>
          </a:p>
          <a:p>
            <a:pPr marL="739775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Once an option is chosen, the organization must design and implement a plan of action. </a:t>
            </a:r>
          </a:p>
          <a:p>
            <a:pPr marL="238125" indent="-238125" eaLnBrk="1" hangingPunct="1">
              <a:buFont typeface="Wingdings" panose="05000000000000000000" pitchFamily="2" charset="2"/>
              <a:buAutoNum type="arabicPeriod" startAt="5"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Evaluate Results</a:t>
            </a:r>
          </a:p>
          <a:p>
            <a:pPr marL="739775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Must assess results of the program and make adjustments if necessary.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CACD8F-93CC-434D-94EB-C5A2FA1EF13A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4385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Part of the organization is mobilized to address a particular emerging issue, it often depends on the nature of the issue itself.</a:t>
            </a:r>
          </a:p>
          <a:p>
            <a:pPr marL="739775" lvl="1" indent="-342900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Involve the board of directors and top management levels.</a:t>
            </a:r>
          </a:p>
          <a:p>
            <a:pPr marL="739775" lvl="1" indent="-342900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Effective global leadership on public issues requires three basic capabilities:</a:t>
            </a:r>
          </a:p>
          <a:p>
            <a:pPr marL="739775" lvl="1" indent="-342900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Understanding of the changing business context.</a:t>
            </a:r>
          </a:p>
          <a:p>
            <a:pPr marL="739775" lvl="1" indent="-342900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Ability to lead in the face of complexity.</a:t>
            </a:r>
          </a:p>
          <a:p>
            <a:pPr marL="739775" lvl="1" indent="-342900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Connectedness: the ability to engage with external stakeholders in dialogue and partnership.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CACD8F-93CC-434D-94EB-C5A2FA1EF13A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3979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Over time, the nature of business’</a:t>
            </a:r>
            <a:r>
              <a:rPr lang="en-US" altLang="ja-JP" dirty="0">
                <a:latin typeface="Calibri" panose="020F0502020204030204" pitchFamily="34" charset="0"/>
                <a:ea typeface="MS PGothic" panose="020B0600070205080204" pitchFamily="34" charset="-128"/>
              </a:rPr>
              <a:t>s relationship with its stakeholders often evolve through a series of stages.</a:t>
            </a:r>
          </a:p>
          <a:p>
            <a:pPr marL="0" indent="0" eaLnBrk="1" hangingPunct="1">
              <a:spcAft>
                <a:spcPts val="600"/>
              </a:spcAft>
              <a:buNone/>
            </a:pPr>
            <a:endParaRPr lang="en-US" altLang="en-US" sz="2000" i="1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lvl="1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i="1" dirty="0"/>
              <a:t>Inactive </a:t>
            </a:r>
            <a:r>
              <a:rPr lang="en-US" altLang="en-US" dirty="0"/>
              <a:t>– Companies ignore stakeholder concerns.</a:t>
            </a:r>
          </a:p>
          <a:p>
            <a:pPr lvl="1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i="1" dirty="0"/>
              <a:t>Reactive </a:t>
            </a:r>
            <a:r>
              <a:rPr lang="en-US" altLang="en-US" dirty="0"/>
              <a:t>– Companies act only when forced to do so, and then in a defensive manner.</a:t>
            </a:r>
          </a:p>
          <a:p>
            <a:pPr lvl="1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i="1" dirty="0"/>
              <a:t>Proactive – </a:t>
            </a:r>
            <a:r>
              <a:rPr lang="en-US" altLang="en-US" dirty="0"/>
              <a:t>Companies try to anticipate stakeholder concerns.</a:t>
            </a:r>
            <a:endParaRPr lang="en-US" altLang="en-US" i="1" dirty="0"/>
          </a:p>
          <a:p>
            <a:pPr lvl="1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i="1" dirty="0"/>
              <a:t>Interactive </a:t>
            </a:r>
            <a:r>
              <a:rPr lang="en-US" altLang="en-US" dirty="0"/>
              <a:t>–Companies actively engage stakeholders in an ongoing relationship of mutual respect, openness, and trust.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CACD8F-93CC-434D-94EB-C5A2FA1EF13A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5780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  <a:buClr>
                <a:schemeClr val="accent1"/>
              </a:buClr>
            </a:pPr>
            <a:r>
              <a:rPr lang="en-US" altLang="en-US" sz="2600" b="1" dirty="0">
                <a:solidFill>
                  <a:schemeClr val="tx2"/>
                </a:solidFill>
                <a:latin typeface="Calibri" panose="020F0502020204030204" pitchFamily="34" charset="0"/>
              </a:rPr>
              <a:t>Stakeholder engagement is, at its core, a </a:t>
            </a:r>
            <a:r>
              <a:rPr lang="en-US" altLang="en-US" sz="2600" b="1" i="1" dirty="0">
                <a:solidFill>
                  <a:schemeClr val="tx2"/>
                </a:solidFill>
                <a:latin typeface="Calibri" panose="020F0502020204030204" pitchFamily="34" charset="0"/>
              </a:rPr>
              <a:t>relationship.</a:t>
            </a:r>
          </a:p>
          <a:p>
            <a:pPr marL="514350" indent="-514350" eaLnBrk="1" hangingPunct="1"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altLang="en-US" sz="2600" dirty="0">
                <a:solidFill>
                  <a:schemeClr val="tx2"/>
                </a:solidFill>
                <a:latin typeface="Calibri" panose="020F0502020204030204" pitchFamily="34" charset="0"/>
              </a:rPr>
              <a:t>The participation of a business organization and </a:t>
            </a:r>
            <a:r>
              <a:rPr lang="en-US" altLang="en-US" sz="2600" i="1" dirty="0">
                <a:solidFill>
                  <a:schemeClr val="tx2"/>
                </a:solidFill>
                <a:latin typeface="Calibri" panose="020F0502020204030204" pitchFamily="34" charset="0"/>
              </a:rPr>
              <a:t>at least one </a:t>
            </a:r>
            <a:r>
              <a:rPr lang="en-US" altLang="en-US" sz="2600" dirty="0">
                <a:solidFill>
                  <a:schemeClr val="tx2"/>
                </a:solidFill>
                <a:latin typeface="Calibri" panose="020F0502020204030204" pitchFamily="34" charset="0"/>
              </a:rPr>
              <a:t>stakeholder organization is necessary.</a:t>
            </a:r>
          </a:p>
          <a:p>
            <a:pPr marL="514350" indent="-514350" eaLnBrk="1" hangingPunct="1"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altLang="en-US" sz="2600" dirty="0">
                <a:solidFill>
                  <a:schemeClr val="tx2"/>
                </a:solidFill>
                <a:latin typeface="Calibri" panose="020F0502020204030204" pitchFamily="34" charset="0"/>
              </a:rPr>
              <a:t>Engagement: </a:t>
            </a:r>
            <a:r>
              <a:rPr lang="en-US" altLang="en-U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both</a:t>
            </a:r>
            <a:r>
              <a:rPr lang="en-US" altLang="en-US" sz="2600" dirty="0">
                <a:latin typeface="Calibri" panose="020F0502020204030204" pitchFamily="34" charset="0"/>
              </a:rPr>
              <a:t> </a:t>
            </a:r>
            <a:r>
              <a:rPr lang="en-US" altLang="en-US" sz="2600" dirty="0">
                <a:solidFill>
                  <a:schemeClr val="tx2"/>
                </a:solidFill>
                <a:latin typeface="Calibri" panose="020F0502020204030204" pitchFamily="34" charset="0"/>
              </a:rPr>
              <a:t>the company and its stakeholders have: </a:t>
            </a:r>
          </a:p>
          <a:p>
            <a:pPr marL="971550" lvl="1" indent="-514350" eaLnBrk="1" hangingPunct="1"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altLang="en-US" sz="2000" dirty="0">
                <a:solidFill>
                  <a:schemeClr val="tx2"/>
                </a:solidFill>
                <a:latin typeface="Calibri" panose="020F0502020204030204" pitchFamily="34" charset="0"/>
              </a:rPr>
              <a:t>An urgent and important</a:t>
            </a:r>
            <a:r>
              <a:rPr lang="en-US" altLang="en-US" sz="2000" i="1" dirty="0">
                <a:solidFill>
                  <a:schemeClr val="tx2"/>
                </a:solidFill>
                <a:latin typeface="Calibri" panose="020F0502020204030204" pitchFamily="34" charset="0"/>
              </a:rPr>
              <a:t> goal.</a:t>
            </a:r>
            <a:r>
              <a:rPr lang="en-US" altLang="en-US" sz="20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</a:p>
          <a:p>
            <a:pPr marL="971550" lvl="1" indent="-514350" eaLnBrk="1" hangingPunct="1"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altLang="en-US" sz="2000" dirty="0">
                <a:solidFill>
                  <a:schemeClr val="tx2"/>
                </a:solidFill>
                <a:latin typeface="Calibri" panose="020F0502020204030204" pitchFamily="34" charset="0"/>
              </a:rPr>
              <a:t>The</a:t>
            </a:r>
            <a:r>
              <a:rPr lang="en-US" altLang="en-US" sz="2000" i="1" dirty="0">
                <a:solidFill>
                  <a:schemeClr val="tx2"/>
                </a:solidFill>
                <a:latin typeface="Calibri" panose="020F0502020204030204" pitchFamily="34" charset="0"/>
              </a:rPr>
              <a:t> motivation </a:t>
            </a:r>
            <a:r>
              <a:rPr lang="en-US" altLang="en-US" sz="2000" dirty="0">
                <a:solidFill>
                  <a:schemeClr val="tx2"/>
                </a:solidFill>
                <a:latin typeface="Calibri" panose="020F0502020204030204" pitchFamily="34" charset="0"/>
              </a:rPr>
              <a:t>to participate.</a:t>
            </a:r>
          </a:p>
          <a:p>
            <a:pPr marL="971550" lvl="1" indent="-514350" eaLnBrk="1" hangingPunct="1"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altLang="en-US" sz="2000" dirty="0">
                <a:solidFill>
                  <a:schemeClr val="tx2"/>
                </a:solidFill>
                <a:latin typeface="Calibri" panose="020F0502020204030204" pitchFamily="34" charset="0"/>
              </a:rPr>
              <a:t>The </a:t>
            </a:r>
            <a:r>
              <a:rPr lang="en-US" altLang="en-US" sz="2000" i="1" dirty="0">
                <a:solidFill>
                  <a:schemeClr val="tx2"/>
                </a:solidFill>
                <a:latin typeface="Calibri" panose="020F0502020204030204" pitchFamily="34" charset="0"/>
              </a:rPr>
              <a:t>organizational capacity </a:t>
            </a:r>
            <a:r>
              <a:rPr lang="en-US" altLang="en-US" sz="2000" dirty="0">
                <a:solidFill>
                  <a:schemeClr val="tx2"/>
                </a:solidFill>
                <a:latin typeface="Calibri" panose="020F0502020204030204" pitchFamily="34" charset="0"/>
              </a:rPr>
              <a:t>to engage with one another.</a:t>
            </a:r>
          </a:p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The role of Social Media in Stakeholder Engagement: </a:t>
            </a:r>
          </a:p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altLang="en-US" sz="2000" i="1" dirty="0">
                <a:latin typeface="Calibri" panose="020F0502020204030204" pitchFamily="34" charset="0"/>
                <a:ea typeface="MS PGothic" panose="020B0600070205080204" pitchFamily="34" charset="-128"/>
              </a:rPr>
              <a:t>Address</a:t>
            </a:r>
            <a:r>
              <a:rPr lang="en-AU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 public issues and engage stakeholders.</a:t>
            </a:r>
          </a:p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altLang="en-US" sz="2000" i="1" dirty="0">
                <a:latin typeface="Calibri" panose="020F0502020204030204" pitchFamily="34" charset="0"/>
                <a:ea typeface="MS PGothic" panose="020B0600070205080204" pitchFamily="34" charset="-128"/>
              </a:rPr>
              <a:t>Identify</a:t>
            </a:r>
            <a:r>
              <a:rPr lang="en-AU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 and </a:t>
            </a:r>
            <a:r>
              <a:rPr lang="en-AU" altLang="en-US" sz="2000" i="1" dirty="0">
                <a:latin typeface="Calibri" panose="020F0502020204030204" pitchFamily="34" charset="0"/>
                <a:ea typeface="MS PGothic" panose="020B0600070205080204" pitchFamily="34" charset="-128"/>
              </a:rPr>
              <a:t>solve </a:t>
            </a:r>
            <a:r>
              <a:rPr lang="en-AU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problems faster.</a:t>
            </a:r>
            <a:endParaRPr lang="en-AU" altLang="en-US" sz="2000" b="1" i="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altLang="en-US" sz="2000" i="1" dirty="0">
                <a:latin typeface="Calibri" panose="020F0502020204030204" pitchFamily="34" charset="0"/>
                <a:ea typeface="MS PGothic" panose="020B0600070205080204" pitchFamily="34" charset="-128"/>
              </a:rPr>
              <a:t>Share</a:t>
            </a:r>
            <a:r>
              <a:rPr lang="en-AU" altLang="en-US" sz="2000" b="1" dirty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en-AU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information better among their employees and partners.</a:t>
            </a:r>
          </a:p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altLang="en-US" sz="2000" i="1" dirty="0">
                <a:latin typeface="Calibri" panose="020F0502020204030204" pitchFamily="34" charset="0"/>
                <a:ea typeface="MS PGothic" panose="020B0600070205080204" pitchFamily="34" charset="-128"/>
              </a:rPr>
              <a:t>Bring customers’ ideas </a:t>
            </a:r>
            <a:r>
              <a:rPr lang="en-AU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for new product designs to market earlier.</a:t>
            </a:r>
            <a:endParaRPr lang="en-US" altLang="en-US" sz="2000" i="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altLang="en-US" sz="2000" i="1" dirty="0">
                <a:latin typeface="Calibri" panose="020F0502020204030204" pitchFamily="34" charset="0"/>
                <a:ea typeface="MS PGothic" panose="020B0600070205080204" pitchFamily="34" charset="-128"/>
              </a:rPr>
              <a:t>Platforms</a:t>
            </a:r>
            <a:r>
              <a:rPr lang="en-AU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 to engage with multiple stakeholders, communication has become faster and more effective.</a:t>
            </a:r>
            <a:endParaRPr lang="en-US" altLang="en-US" sz="20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292608" lvl="0" indent="-292608" eaLnBrk="1" hangingPunct="1">
              <a:spcAft>
                <a:spcPts val="600"/>
              </a:spcAft>
              <a:buClr>
                <a:schemeClr val="accent1"/>
              </a:buClr>
              <a:buSzPct val="90000"/>
            </a:pPr>
            <a:endParaRPr lang="en-US" altLang="en-US" sz="20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CACD8F-93CC-434D-94EB-C5A2FA1EF13A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165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CACD8F-93CC-434D-94EB-C5A2FA1EF13A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215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2" hidden="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9797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40475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A8F3D34B-9A82-46F8-B6DD-9550AACF8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Rectangle 2"/>
          <p:cNvSpPr txBox="1">
            <a:spLocks noChangeArrowheads="1"/>
          </p:cNvSpPr>
          <p:nvPr userDrawn="1"/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670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40475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D57EE9CC-C218-4C19-80D2-239D4AB7FB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Rectangle 2"/>
          <p:cNvSpPr txBox="1">
            <a:spLocks noChangeArrowheads="1"/>
          </p:cNvSpPr>
          <p:nvPr userDrawn="1"/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10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40475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C5528524-EC3A-423B-8417-0342E33A0E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Title 4" hidden="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283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>
                <a:solidFill>
                  <a:schemeClr val="bg1"/>
                </a:solidFill>
                <a:latin typeface="Calibri" charset="0"/>
              </a:rPr>
              <a:t>Copyright © 2017 McGraw-Hill Education. All rights reserved. No reproduction or distribution without the prior written consent of McGraw-Hill Education.</a:t>
            </a:r>
            <a:endParaRPr lang="en-US" altLang="en-US" sz="900" b="1" i="1">
              <a:solidFill>
                <a:schemeClr val="bg1"/>
              </a:solidFill>
              <a:latin typeface="Calibri" charset="0"/>
            </a:endParaRPr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79890"/>
            <a:ext cx="9144000" cy="683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2" hidden="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8414922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2" hidden="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87124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2" hidden="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490092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12954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 hidden="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629319" y="6546885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685800" y="3657600"/>
            <a:ext cx="3733800" cy="990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724400" y="3390900"/>
            <a:ext cx="2133600" cy="114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85800" y="4724400"/>
            <a:ext cx="1866900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5"/>
          </p:nvPr>
        </p:nvSpPr>
        <p:spPr>
          <a:xfrm>
            <a:off x="3124200" y="4781550"/>
            <a:ext cx="3352800" cy="1695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8574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12954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 hidden="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629319" y="6546885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228600" y="3048000"/>
            <a:ext cx="1916029" cy="990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403764" y="1676400"/>
            <a:ext cx="1939636" cy="114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21555" y="1676400"/>
            <a:ext cx="2053590" cy="1005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5"/>
          </p:nvPr>
        </p:nvSpPr>
        <p:spPr>
          <a:xfrm>
            <a:off x="6663293" y="2895600"/>
            <a:ext cx="2290007" cy="12738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Rounded Rectangular Callout 1"/>
          <p:cNvSpPr/>
          <p:nvPr userDrawn="1"/>
        </p:nvSpPr>
        <p:spPr>
          <a:xfrm>
            <a:off x="231775" y="2611438"/>
            <a:ext cx="1905000" cy="1752600"/>
          </a:xfrm>
          <a:prstGeom prst="wedgeRoundRectCallout">
            <a:avLst>
              <a:gd name="adj1" fmla="val 104263"/>
              <a:gd name="adj2" fmla="val 46016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ounded Rectangular Callout 2"/>
          <p:cNvSpPr/>
          <p:nvPr userDrawn="1"/>
        </p:nvSpPr>
        <p:spPr>
          <a:xfrm>
            <a:off x="2354263" y="1295400"/>
            <a:ext cx="1981200" cy="1752600"/>
          </a:xfrm>
          <a:prstGeom prst="wedgeRoundRectCallout">
            <a:avLst>
              <a:gd name="adj1" fmla="val 26752"/>
              <a:gd name="adj2" fmla="val 75738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Callout 3"/>
          <p:cNvSpPr/>
          <p:nvPr userDrawn="1"/>
        </p:nvSpPr>
        <p:spPr>
          <a:xfrm>
            <a:off x="6677025" y="2611438"/>
            <a:ext cx="2276475" cy="1963737"/>
          </a:xfrm>
          <a:prstGeom prst="wedgeEllipseCallout">
            <a:avLst>
              <a:gd name="adj1" fmla="val -75906"/>
              <a:gd name="adj2" fmla="val 31432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Callout 10"/>
          <p:cNvSpPr/>
          <p:nvPr userDrawn="1"/>
        </p:nvSpPr>
        <p:spPr>
          <a:xfrm>
            <a:off x="4554538" y="1252538"/>
            <a:ext cx="2505075" cy="1838325"/>
          </a:xfrm>
          <a:prstGeom prst="wedgeEllipseCallout">
            <a:avLst>
              <a:gd name="adj1" fmla="val -13318"/>
              <a:gd name="adj2" fmla="val 76398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6"/>
          </p:nvPr>
        </p:nvSpPr>
        <p:spPr>
          <a:xfrm>
            <a:off x="457200" y="5181600"/>
            <a:ext cx="2971800" cy="1295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7"/>
          </p:nvPr>
        </p:nvSpPr>
        <p:spPr>
          <a:xfrm>
            <a:off x="4191000" y="4876800"/>
            <a:ext cx="4762500" cy="114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2028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066800" y="1524000"/>
            <a:ext cx="7086600" cy="4572000"/>
          </a:xfrm>
          <a:prstGeom prst="rect">
            <a:avLst/>
          </a:prstGeom>
          <a:ln w="28575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8" name="Rectangle 2" hidden="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510455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ith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858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624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 hidden="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215468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2959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39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2" hidden="1"/>
          <p:cNvSpPr txBox="1">
            <a:spLocks noChangeArrowheads="1"/>
          </p:cNvSpPr>
          <p:nvPr userDrawn="1"/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431710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chemeClr val="bg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0" y="6477000"/>
            <a:ext cx="9144000" cy="36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/>
            <a:r>
              <a:rPr lang="en-US" altLang="en-US" sz="900" dirty="0">
                <a:solidFill>
                  <a:schemeClr val="bg1"/>
                </a:solidFill>
                <a:effectLst/>
                <a:latin typeface="Calibri" charset="0"/>
              </a:rPr>
              <a:t>Copyright ©2020 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i="1" dirty="0">
              <a:solidFill>
                <a:schemeClr val="bg1"/>
              </a:solidFill>
              <a:effectLst/>
              <a:latin typeface="Calibri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06" r:id="rId1"/>
    <p:sldLayoutId id="2147484607" r:id="rId2"/>
    <p:sldLayoutId id="2147484608" r:id="rId3"/>
    <p:sldLayoutId id="2147484615" r:id="rId4"/>
    <p:sldLayoutId id="2147484616" r:id="rId5"/>
    <p:sldLayoutId id="2147484617" r:id="rId6"/>
    <p:sldLayoutId id="2147484609" r:id="rId7"/>
    <p:sldLayoutId id="2147484610" r:id="rId8"/>
    <p:sldLayoutId id="2147484611" r:id="rId9"/>
    <p:sldLayoutId id="2147484612" r:id="rId10"/>
    <p:sldLayoutId id="2147484613" r:id="rId11"/>
    <p:sldLayoutId id="2147484614" r:id="rId12"/>
  </p:sldLayoutIdLst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-128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-128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-128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-128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192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Chapter 2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41158" y="2072774"/>
            <a:ext cx="8229600" cy="1384300"/>
          </a:xfrm>
        </p:spPr>
        <p:txBody>
          <a:bodyPr/>
          <a:lstStyle/>
          <a:p>
            <a:pPr algn="ctr"/>
            <a:r>
              <a:rPr lang="en-GB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Managing Public Issues and Stakeholder Relationships </a:t>
            </a:r>
          </a:p>
        </p:txBody>
      </p:sp>
      <p:pic>
        <p:nvPicPr>
          <p:cNvPr id="1331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581400"/>
            <a:ext cx="2209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15637" y="6477000"/>
            <a:ext cx="8312727" cy="381000"/>
          </a:xfrm>
        </p:spPr>
        <p:txBody>
          <a:bodyPr/>
          <a:lstStyle/>
          <a:p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Copyright ©2020 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i="1" dirty="0">
              <a:solidFill>
                <a:srgbClr val="125F9A"/>
              </a:solidFill>
              <a:effectLst/>
              <a:latin typeface="Calibri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" y="347745"/>
            <a:ext cx="9052560" cy="781401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Stages in the Business-Stakeholder Relationship 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838200" y="2475861"/>
            <a:ext cx="6172200" cy="3200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3600" i="1" dirty="0"/>
              <a:t>Inactive</a:t>
            </a:r>
            <a:endParaRPr lang="en-US" altLang="en-US" sz="3600" dirty="0"/>
          </a:p>
          <a:p>
            <a:pPr lvl="1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3600" i="1" dirty="0"/>
              <a:t>Reactive </a:t>
            </a:r>
          </a:p>
          <a:p>
            <a:pPr lvl="1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3600" i="1" dirty="0"/>
              <a:t>Proactive</a:t>
            </a:r>
          </a:p>
          <a:p>
            <a:pPr lvl="1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3600" i="1" dirty="0"/>
              <a:t>Interactive</a:t>
            </a:r>
            <a:endParaRPr lang="en-US" alt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5029200"/>
            <a:ext cx="2419688" cy="135273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533400" y="442438"/>
            <a:ext cx="822960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Drivers of Stakeholder Engagement</a:t>
            </a:r>
            <a:r>
              <a:rPr lang="en-US" sz="800" b="1" dirty="0">
                <a:solidFill>
                  <a:srgbClr val="125F9A"/>
                </a:solidFill>
                <a:latin typeface="+mn-lt"/>
                <a:ea typeface="MS PGothic" charset="0"/>
              </a:rPr>
              <a:t>1</a:t>
            </a: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533400" y="1371600"/>
            <a:ext cx="7010400" cy="4876800"/>
          </a:xfrm>
        </p:spPr>
        <p:txBody>
          <a:bodyPr/>
          <a:lstStyle/>
          <a:p>
            <a:pPr marL="571500" indent="-571500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4400" dirty="0"/>
              <a:t>Stakeholder engagement is, at its core, a relationship.</a:t>
            </a:r>
          </a:p>
          <a:p>
            <a:pPr marL="571500" indent="-571500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4400" dirty="0"/>
          </a:p>
          <a:p>
            <a:pPr marL="571500" indent="-571500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4400" dirty="0"/>
          </a:p>
          <a:p>
            <a:pPr marL="571500" indent="-571500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AU" sz="4400" dirty="0">
                <a:ea typeface="MS PGothic" charset="0"/>
              </a:rPr>
              <a:t>The Role of Social Media in</a:t>
            </a:r>
            <a:br>
              <a:rPr lang="en-AU" sz="4400" dirty="0">
                <a:ea typeface="MS PGothic" charset="0"/>
              </a:rPr>
            </a:br>
            <a:r>
              <a:rPr lang="en-AU" sz="4400" dirty="0">
                <a:ea typeface="MS PGothic" charset="0"/>
              </a:rPr>
              <a:t>Stakeholder Engagement</a:t>
            </a:r>
            <a:endParaRPr lang="en-US" altLang="en-US" sz="4400" dirty="0"/>
          </a:p>
        </p:txBody>
      </p:sp>
      <p:pic>
        <p:nvPicPr>
          <p:cNvPr id="2867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829" y="2320925"/>
            <a:ext cx="3362325" cy="22161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" y="347745"/>
            <a:ext cx="9052560" cy="781401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Drivers of Stakeholder Engagement</a:t>
            </a:r>
            <a:r>
              <a:rPr lang="en-US" sz="800" b="1" dirty="0">
                <a:solidFill>
                  <a:srgbClr val="125F9A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2</a:t>
            </a:r>
            <a:endParaRPr lang="en-US" sz="3400" b="1" dirty="0">
              <a:solidFill>
                <a:srgbClr val="125F9A"/>
              </a:solidFill>
              <a:latin typeface="Calibri" panose="020F0502020204030204" pitchFamily="34" charset="0"/>
              <a:ea typeface="MS PGothic" charset="0"/>
              <a:cs typeface="Calibri" panose="020F0502020204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477000" y="1087582"/>
            <a:ext cx="1972941" cy="420112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From Figure 2.5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1981200" y="1526464"/>
            <a:ext cx="5030916" cy="226136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 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3733800" y="2590800"/>
            <a:ext cx="3810000" cy="2819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Aft>
                <a:spcPts val="600"/>
              </a:spcAft>
              <a:buNone/>
            </a:pPr>
            <a:endParaRPr lang="en-US" alt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730847"/>
              </p:ext>
            </p:extLst>
          </p:nvPr>
        </p:nvGraphicFramePr>
        <p:xfrm>
          <a:off x="304802" y="1951372"/>
          <a:ext cx="8534398" cy="406842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chemeClr val="accent3"/>
                  </a:innerShdw>
                </a:effectLst>
                <a:tableStyleId>{21E4AEA4-8DFA-4A89-87EB-49C32662AFE0}</a:tableStyleId>
              </a:tblPr>
              <a:tblGrid>
                <a:gridCol w="1996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8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8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0116"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Stakeholder(s)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084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Goal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improve corporate reputation;</a:t>
                      </a:r>
                    </a:p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earn a license to operate;</a:t>
                      </a:r>
                    </a:p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win approval of society.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change corporate behavior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an issue of concern.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Motivation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Needs stakeholder involvement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because of their expertise or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 of critical resources.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Governmental campaigns,</a:t>
                      </a:r>
                    </a:p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protest perceived as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inadequate to change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corporate behavior.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5228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Organizational capacity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 leaders committed to engagement; </a:t>
                      </a:r>
                    </a:p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well-funded department of external (stakeholder) affairs.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Experienced staff; </a:t>
                      </a:r>
                    </a:p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core group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activists committed to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dialogue with business.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9834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457200" y="456893"/>
            <a:ext cx="8229600" cy="53370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Stakeholder Dialogue </a:t>
            </a:r>
          </a:p>
        </p:txBody>
      </p:sp>
      <p:pic>
        <p:nvPicPr>
          <p:cNvPr id="31755" name="Picture 4" descr="This image depicts a group of people sitting around a table. They seem to be engaged in a healthy discussion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733800"/>
            <a:ext cx="2578216" cy="1905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304800" y="2745734"/>
            <a:ext cx="1747838" cy="1426216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Business and its Stakeholders come to face-to-face conversations.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2381250" y="1444461"/>
            <a:ext cx="1939636" cy="137478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Core interest and concerns, common definition of a problem.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951268" y="1714500"/>
            <a:ext cx="1697182" cy="10058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Understandings and concerns of all parties. 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/>
          </p:nvPr>
        </p:nvSpPr>
        <p:spPr>
          <a:xfrm>
            <a:off x="6947234" y="2870088"/>
            <a:ext cx="1720516" cy="149236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/>
              <a:t>Invent innovative solutions and implement them.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250914" y="5734050"/>
            <a:ext cx="3578136" cy="440677"/>
          </a:xfrm>
        </p:spPr>
        <p:txBody>
          <a:bodyPr/>
          <a:lstStyle/>
          <a:p>
            <a:pPr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en-US" sz="2600" dirty="0">
                <a:solidFill>
                  <a:schemeClr val="tx2"/>
                </a:solidFill>
                <a:cs typeface="Arial" charset="0"/>
              </a:rPr>
              <a:t>Example: Merck.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57200" y="441622"/>
            <a:ext cx="822960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Stakeholder Networks 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762000" y="2209800"/>
            <a:ext cx="457200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Addressing public issues by:</a:t>
            </a:r>
          </a:p>
          <a:p>
            <a:pPr lvl="1" eaLnBrk="1" hangingPunct="1">
              <a:spcAft>
                <a:spcPts val="3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working collaboratively with other businesses, concerned persons and organizations in stakeholder networks.</a:t>
            </a:r>
            <a:endParaRPr lang="en-US" altLang="en-US" sz="24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Stakeholder organizations bring a number of distinct strengths:</a:t>
            </a:r>
          </a:p>
          <a:p>
            <a:pPr marL="0" indent="0" eaLnBrk="1" hangingPunct="1"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à"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Example: Nike.</a:t>
            </a:r>
          </a:p>
        </p:txBody>
      </p:sp>
      <p:pic>
        <p:nvPicPr>
          <p:cNvPr id="3379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86000"/>
            <a:ext cx="3382963" cy="23241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57200" y="404972"/>
            <a:ext cx="8229600" cy="645786"/>
          </a:xfrm>
        </p:spPr>
        <p:txBody>
          <a:bodyPr/>
          <a:lstStyle/>
          <a:p>
            <a:pPr algn="ctr"/>
            <a:r>
              <a:rPr lang="en-GB" sz="3400" b="1" dirty="0">
                <a:solidFill>
                  <a:srgbClr val="125F9A"/>
                </a:solidFill>
                <a:latin typeface="+mn-lt"/>
              </a:rPr>
              <a:t>Public Issues 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758825" y="1800225"/>
            <a:ext cx="472440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Public Issue: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Any issue that is of mutual concern to an organization and one or more of its stakeholders.</a:t>
            </a:r>
          </a:p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Stakeholder Expectations: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A mixture of people’s opinions, attitudes, and beliefs about what constitutes reasonable business behavior.</a:t>
            </a: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	</a:t>
            </a:r>
          </a:p>
        </p:txBody>
      </p:sp>
      <p:pic>
        <p:nvPicPr>
          <p:cNvPr id="1536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863" y="2438400"/>
            <a:ext cx="3368675" cy="2270125"/>
          </a:xfrm>
          <a:prstGeom prst="rect">
            <a:avLst/>
          </a:prstGeom>
          <a:solidFill>
            <a:srgbClr val="40B4E5"/>
          </a:solidFill>
          <a:ln w="2857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441158" y="9011"/>
            <a:ext cx="8229600" cy="94549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Public Issues:</a:t>
            </a:r>
            <a:b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</a:b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Performance-Expectations Gap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38200" y="1600200"/>
            <a:ext cx="5334000" cy="28795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Failure to understand stakeholder concerns and to respond appropriately will: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Permit the performance–expectations gap to grow.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The larger the gap, the greater the risk of stakeholder backlash or of missing business opportunity.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1066800" y="4479758"/>
            <a:ext cx="3597442" cy="827114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charset="0"/>
              <a:buChar char="à"/>
              <a:defRPr/>
            </a:pPr>
            <a:r>
              <a:rPr lang="en-US" sz="2600" dirty="0">
                <a:solidFill>
                  <a:schemeClr val="tx2"/>
                </a:solidFill>
                <a:latin typeface="Calibri" panose="020F0502020204030204" pitchFamily="34" charset="0"/>
                <a:cs typeface="Calibri"/>
              </a:rPr>
              <a:t>Example:</a:t>
            </a:r>
          </a:p>
          <a:p>
            <a:pPr marL="400050" indent="-40005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  <a:cs typeface="Calibri"/>
              </a:rPr>
              <a:t>	</a:t>
            </a:r>
            <a:r>
              <a:rPr lang="en-US" sz="2000" dirty="0">
                <a:solidFill>
                  <a:schemeClr val="tx2"/>
                </a:solidFill>
                <a:cs typeface="Arial" charset="0"/>
              </a:rPr>
              <a:t>Antibiotics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US" sz="2000" dirty="0">
                <a:solidFill>
                  <a:schemeClr val="tx2"/>
                </a:solidFill>
                <a:cs typeface="Arial" charset="0"/>
              </a:rPr>
              <a:t>in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en-US" sz="2000" dirty="0">
                <a:solidFill>
                  <a:schemeClr val="tx2"/>
                </a:solidFill>
                <a:cs typeface="Arial" charset="0"/>
              </a:rPr>
              <a:t>chicken.</a:t>
            </a:r>
            <a:endParaRPr lang="en-US" sz="2600" dirty="0">
              <a:solidFill>
                <a:schemeClr val="tx2"/>
              </a:solidFill>
              <a:cs typeface="Arial" charset="0"/>
            </a:endParaRPr>
          </a:p>
        </p:txBody>
      </p:sp>
      <p:pic>
        <p:nvPicPr>
          <p:cNvPr id="1639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75" y="2139950"/>
            <a:ext cx="2435225" cy="31289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64924"/>
            <a:ext cx="8229600" cy="64578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The Performance-Expectations Gap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7162800" y="1094910"/>
            <a:ext cx="1439541" cy="381920"/>
          </a:xfrm>
        </p:spPr>
        <p:txBody>
          <a:bodyPr/>
          <a:lstStyle/>
          <a:p>
            <a:r>
              <a:rPr lang="en-U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2.1</a:t>
            </a:r>
          </a:p>
        </p:txBody>
      </p:sp>
      <p:pic>
        <p:nvPicPr>
          <p:cNvPr id="17414" name="Picture 1" descr="This illustration depicts the performance expectations gap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1"/>
          <a:stretch/>
        </p:blipFill>
        <p:spPr bwMode="auto">
          <a:xfrm>
            <a:off x="879475" y="1600200"/>
            <a:ext cx="7426325" cy="467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903284" y="1371600"/>
            <a:ext cx="5030916" cy="248750"/>
          </a:xfrm>
        </p:spPr>
        <p:txBody>
          <a:bodyPr/>
          <a:lstStyle/>
          <a:p>
            <a:pPr algn="ctr"/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7000" y="6248400"/>
            <a:ext cx="2514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4578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Environmental Analysis and Intelligence 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066800" y="1371600"/>
            <a:ext cx="69342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Aft>
                <a:spcPts val="3500"/>
              </a:spcAft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Environmental Analysis: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A method managers use to gather information about external issues and trends</a:t>
            </a:r>
          </a:p>
          <a:p>
            <a:pPr marL="0" indent="0" eaLnBrk="1" hangingPunct="1">
              <a:spcAft>
                <a:spcPts val="3500"/>
              </a:spcAft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841901" y="3228474"/>
            <a:ext cx="6914457" cy="2895600"/>
          </a:xfrm>
        </p:spPr>
        <p:txBody>
          <a:bodyPr/>
          <a:lstStyle/>
          <a:p>
            <a:pPr marL="237744" indent="-237744" eaLnBrk="1" hangingPunct="1">
              <a:spcAft>
                <a:spcPts val="3700"/>
              </a:spcAft>
            </a:pPr>
            <a:r>
              <a:rPr lang="en-US" altLang="en-US" sz="2600" dirty="0">
                <a:solidFill>
                  <a:srgbClr val="44546A"/>
                </a:solidFill>
                <a:latin typeface="Calibri" panose="020F0502020204030204" pitchFamily="34" charset="0"/>
              </a:rPr>
              <a:t>	</a:t>
            </a:r>
            <a:r>
              <a:rPr lang="en-US" altLang="en-US" sz="2600" b="1" dirty="0">
                <a:solidFill>
                  <a:srgbClr val="44546A"/>
                </a:solidFill>
                <a:latin typeface="Calibri" panose="020F0502020204030204" pitchFamily="34" charset="0"/>
              </a:rPr>
              <a:t>Environmental Intelligence</a:t>
            </a:r>
            <a:r>
              <a:rPr lang="en-US" altLang="en-US" sz="2600" dirty="0">
                <a:solidFill>
                  <a:srgbClr val="44546A"/>
                </a:solidFill>
                <a:latin typeface="Calibri" panose="020F0502020204030204" pitchFamily="34" charset="0"/>
              </a:rPr>
              <a:t>: the acquisition of information gained from analyzing the multiple environments affecting organizations.</a:t>
            </a:r>
            <a:endParaRPr lang="en-US" altLang="en-US" sz="2600" u="sng" dirty="0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57286"/>
            <a:ext cx="8229600" cy="4851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Eight Strategic Radar Screens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7162800" y="1202238"/>
            <a:ext cx="1439541" cy="381920"/>
          </a:xfrm>
        </p:spPr>
        <p:txBody>
          <a:bodyPr/>
          <a:lstStyle/>
          <a:p>
            <a:r>
              <a:rPr lang="en-U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2.2</a:t>
            </a:r>
          </a:p>
        </p:txBody>
      </p:sp>
      <p:pic>
        <p:nvPicPr>
          <p:cNvPr id="19461" name="Picture 1" descr="This image depicts the eight strategic radar screens. 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8"/>
          <a:stretch/>
        </p:blipFill>
        <p:spPr bwMode="auto">
          <a:xfrm>
            <a:off x="609600" y="1676400"/>
            <a:ext cx="80010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981200" y="1447800"/>
            <a:ext cx="5030916" cy="226136"/>
          </a:xfrm>
        </p:spPr>
        <p:txBody>
          <a:bodyPr/>
          <a:lstStyle/>
          <a:p>
            <a:pPr algn="ctr"/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6248400"/>
            <a:ext cx="2362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51648"/>
            <a:ext cx="822960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Stakeholder Materiality*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7171059" y="1143000"/>
            <a:ext cx="1439541" cy="315636"/>
          </a:xfrm>
        </p:spPr>
        <p:txBody>
          <a:bodyPr/>
          <a:lstStyle/>
          <a:p>
            <a:r>
              <a:rPr lang="en-US" altLang="en-US" sz="2000" dirty="0">
                <a:latin typeface="Arial" panose="020B0604020202020204" pitchFamily="34" charset="0"/>
              </a:rPr>
              <a:t>Figure 2.3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80010" y="1219200"/>
            <a:ext cx="5030916" cy="248750"/>
          </a:xfrm>
        </p:spPr>
        <p:txBody>
          <a:bodyPr/>
          <a:lstStyle/>
          <a:p>
            <a:pPr algn="ctr"/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283544" y="6096000"/>
            <a:ext cx="8876498" cy="238099"/>
          </a:xfrm>
        </p:spPr>
        <p:txBody>
          <a:bodyPr/>
          <a:lstStyle/>
          <a:p>
            <a:pPr algn="ctr"/>
            <a:r>
              <a:rPr lang="en-US" altLang="en-US" sz="1400" dirty="0">
                <a:solidFill>
                  <a:srgbClr val="44546A"/>
                </a:solidFill>
                <a:latin typeface="Calibri" panose="020F0502020204030204" pitchFamily="34" charset="0"/>
              </a:rPr>
              <a:t>*Adaptation of an accounting term to prioritize the relevance of the stakeholders and their issues to the company.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  <p:pic>
        <p:nvPicPr>
          <p:cNvPr id="5" name="Picture 4" descr="This illustration depicts Nestlé’s stakeholder materiality matrix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1447800"/>
            <a:ext cx="6953250" cy="46005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03522"/>
            <a:ext cx="822960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The Issue Management Process</a:t>
            </a:r>
            <a:r>
              <a:rPr lang="en-US" sz="800" b="1" dirty="0">
                <a:solidFill>
                  <a:srgbClr val="125F9A"/>
                </a:solidFill>
                <a:latin typeface="+mn-lt"/>
                <a:ea typeface="MS PGothic" charset="0"/>
              </a:rPr>
              <a:t>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7162800" y="1088166"/>
            <a:ext cx="1439541" cy="381920"/>
          </a:xfrm>
        </p:spPr>
        <p:txBody>
          <a:bodyPr/>
          <a:lstStyle/>
          <a:p>
            <a:r>
              <a:rPr lang="en-U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2.4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131884" y="1482287"/>
            <a:ext cx="5030916" cy="273625"/>
          </a:xfrm>
        </p:spPr>
        <p:txBody>
          <a:bodyPr/>
          <a:lstStyle/>
          <a:p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6248400"/>
            <a:ext cx="2362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  <p:pic>
        <p:nvPicPr>
          <p:cNvPr id="1026" name="Picture 2" descr="This image depicts the issue management process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699864"/>
            <a:ext cx="55054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347745"/>
            <a:ext cx="8229600" cy="781401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Organizing for Effective Issue Management 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09600" y="1905000"/>
            <a:ext cx="5715000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Part of the organization is mobilized to address a particular emerging issue, it often depends on the nature of the issue itself.</a:t>
            </a:r>
          </a:p>
          <a:p>
            <a:pPr marL="0" indent="0" eaLnBrk="1" hangingPunct="1">
              <a:spcAft>
                <a:spcPts val="600"/>
              </a:spcAft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Effective global leadership on public issues requires three basic capabilities:</a:t>
            </a:r>
          </a:p>
        </p:txBody>
      </p:sp>
      <p:pic>
        <p:nvPicPr>
          <p:cNvPr id="2662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0"/>
            <a:ext cx="2025232" cy="2667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usiness and Society Template final sample[1]">
  <a:themeElements>
    <a:clrScheme name="B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E4E5A"/>
      </a:accent1>
      <a:accent2>
        <a:srgbClr val="40B4E5"/>
      </a:accent2>
      <a:accent3>
        <a:srgbClr val="125F9A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and Society Template final sample[1].thmx</Template>
  <TotalTime>4211</TotalTime>
  <Words>1030</Words>
  <Application>Microsoft Office PowerPoint</Application>
  <PresentationFormat>On-screen Show (4:3)</PresentationFormat>
  <Paragraphs>137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Tahoma</vt:lpstr>
      <vt:lpstr>Times New Roman</vt:lpstr>
      <vt:lpstr>Wingdings</vt:lpstr>
      <vt:lpstr>Business and Society Template final sample[1]</vt:lpstr>
      <vt:lpstr>Managing Public Issues and Stakeholder Relationships </vt:lpstr>
      <vt:lpstr>Public Issues </vt:lpstr>
      <vt:lpstr>Public Issues: Performance-Expectations Gap</vt:lpstr>
      <vt:lpstr>The Performance-Expectations Gap</vt:lpstr>
      <vt:lpstr>Environmental Analysis and Intelligence </vt:lpstr>
      <vt:lpstr>Eight Strategic Radar Screens </vt:lpstr>
      <vt:lpstr>Stakeholder Materiality*</vt:lpstr>
      <vt:lpstr>The Issue Management Process2</vt:lpstr>
      <vt:lpstr>Organizing for Effective Issue Management </vt:lpstr>
      <vt:lpstr>Stages in the Business-Stakeholder Relationship </vt:lpstr>
      <vt:lpstr>Drivers of Stakeholder Engagement1 </vt:lpstr>
      <vt:lpstr>Drivers of Stakeholder Engagement2</vt:lpstr>
      <vt:lpstr>Stakeholder Dialogue </vt:lpstr>
      <vt:lpstr>Stakeholder Networks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 Managing Public Issues and Stakeholder Relationships</dc:title>
  <dc:creator>Arnaud, Anke U.</dc:creator>
  <cp:lastModifiedBy>zelimir Todorovic</cp:lastModifiedBy>
  <cp:revision>129</cp:revision>
  <cp:lastPrinted>1601-01-01T00:00:00Z</cp:lastPrinted>
  <dcterms:created xsi:type="dcterms:W3CDTF">2016-01-15T01:27:04Z</dcterms:created>
  <dcterms:modified xsi:type="dcterms:W3CDTF">2020-02-14T19:09:41Z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TC010690261033</vt:lpwstr>
  </property>
</Properties>
</file>